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2" r:id="rId5"/>
    <p:sldId id="263" r:id="rId6"/>
    <p:sldId id="264" r:id="rId7"/>
    <p:sldId id="266" r:id="rId8"/>
    <p:sldId id="267" r:id="rId9"/>
    <p:sldId id="268" r:id="rId10"/>
    <p:sldId id="269" r:id="rId11"/>
    <p:sldId id="271" r:id="rId12"/>
    <p:sldId id="270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53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3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9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1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33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85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067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0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5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0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0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9CC44-E8F3-4B4A-9B59-D22BDB42BB26}" type="datetimeFigureOut">
              <a:rPr lang="en-US" smtClean="0"/>
              <a:pPr/>
              <a:t>10/1/2014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3BD1-5784-44FF-A42D-870FA5DD68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928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nationalgeographic.com/video/news/environment-news/norway-aurora-borealis-vi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htwins.net/scale2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W_SECEFpost_clean.jpg                                         0042B543tinker                         BC2D3BF2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457200"/>
            <a:ext cx="464502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3505200" cy="3584575"/>
          </a:xfrm>
        </p:spPr>
        <p:txBody>
          <a:bodyPr/>
          <a:lstStyle/>
          <a:p>
            <a:r>
              <a:rPr lang="en-US" dirty="0" smtClean="0"/>
              <a:t>Page 49: How does the sun “make” energy?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09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Atoms can combine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 smtClean="0"/>
              <a:t>Atoms can combine </a:t>
            </a:r>
            <a:r>
              <a:rPr lang="en-US" dirty="0" smtClean="0"/>
              <a:t>to create something </a:t>
            </a:r>
            <a:r>
              <a:rPr lang="en-US" dirty="0" smtClean="0"/>
              <a:t>new in a </a:t>
            </a:r>
            <a:r>
              <a:rPr lang="en-US" b="1" u="sng" dirty="0" smtClean="0"/>
              <a:t>chemical reaction</a:t>
            </a:r>
            <a:endParaRPr lang="en-US" b="1" u="sng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	….just like ingredients can combine to 	</a:t>
            </a:r>
            <a:r>
              <a:rPr lang="en-US" dirty="0" smtClean="0"/>
              <a:t>create </a:t>
            </a:r>
            <a:r>
              <a:rPr lang="en-US" dirty="0" smtClean="0"/>
              <a:t>a cake!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85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69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    </a:t>
            </a:r>
            <a:r>
              <a:rPr lang="en-US" b="1" u="sng" dirty="0" smtClean="0"/>
              <a:t>Reactants</a:t>
            </a:r>
            <a:r>
              <a:rPr lang="en-US" dirty="0" smtClean="0"/>
              <a:t>				</a:t>
            </a:r>
            <a:r>
              <a:rPr lang="en-US" b="1" u="sng" dirty="0" smtClean="0"/>
              <a:t>Products!</a:t>
            </a:r>
            <a:endParaRPr lang="en-US" b="1" u="sng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Hydrogen + oxygen			     Water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Ingredients				Dessert!</a:t>
            </a:r>
          </a:p>
        </p:txBody>
      </p:sp>
      <p:pic>
        <p:nvPicPr>
          <p:cNvPr id="6147" name="Picture 3" descr="C:\Users\Danielle\AppData\Local\Microsoft\Windows\Temporary Internet Files\Content.IE5\ORJ32ZMX\MM900283877[1]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0"/>
            <a:ext cx="1690687" cy="160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anielle\AppData\Local\Microsoft\Windows\Temporary Internet Files\Content.IE5\P6TCU06J\MC90039142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038600"/>
            <a:ext cx="1462087" cy="181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4179518" y="2895600"/>
            <a:ext cx="2133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895600" y="4038600"/>
            <a:ext cx="27432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Sun’s Energy comes from </a:t>
            </a:r>
            <a:r>
              <a:rPr lang="en-US" b="1" u="sng" dirty="0" smtClean="0"/>
              <a:t>Fusion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To Fuse </a:t>
            </a:r>
            <a:r>
              <a:rPr lang="en-US" dirty="0" smtClean="0"/>
              <a:t>= to combine</a:t>
            </a:r>
          </a:p>
          <a:p>
            <a:pPr marL="742950" lvl="2" indent="-342900"/>
            <a:r>
              <a:rPr lang="en-US" dirty="0" smtClean="0"/>
              <a:t>Combining of two or more atoms</a:t>
            </a:r>
          </a:p>
          <a:p>
            <a:endParaRPr lang="en-US" dirty="0" smtClean="0"/>
          </a:p>
          <a:p>
            <a:r>
              <a:rPr lang="en-US" dirty="0" smtClean="0"/>
              <a:t>A chemical reaction that </a:t>
            </a:r>
            <a:r>
              <a:rPr lang="en-US" dirty="0" smtClean="0"/>
              <a:t>occurs in all stars</a:t>
            </a:r>
          </a:p>
          <a:p>
            <a:endParaRPr lang="en-US" dirty="0" smtClean="0"/>
          </a:p>
          <a:p>
            <a:r>
              <a:rPr lang="en-US" dirty="0" smtClean="0"/>
              <a:t>Provides a LOT of energy for a small amount of matter</a:t>
            </a:r>
          </a:p>
        </p:txBody>
      </p:sp>
    </p:spTree>
    <p:extLst>
      <p:ext uri="{BB962C8B-B14F-4D97-AF65-F5344CB8AC3E}">
        <p14:creationId xmlns:p14="http://schemas.microsoft.com/office/powerpoint/2010/main" val="94526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O_fV84Kct-s/UUiOwKTOU7I/AAAAAAAAPeg/AwnCuO1_XII/s640/High+Resolution+photos+of+Largest+Star+Su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41" y="-46359"/>
            <a:ext cx="9310255" cy="931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8229600" cy="1143000"/>
          </a:xfrm>
        </p:spPr>
        <p:txBody>
          <a:bodyPr/>
          <a:lstStyle/>
          <a:p>
            <a:r>
              <a:rPr lang="en-US" b="1" dirty="0" smtClean="0"/>
              <a:t>Fusion in the Sun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229600" cy="45259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sz="4800" b="1" dirty="0" smtClean="0"/>
              <a:t>H + H ----------</a:t>
            </a:r>
            <a:r>
              <a:rPr lang="en-US" sz="4800" b="1" dirty="0" smtClean="0">
                <a:sym typeface="Wingdings" pitchFamily="2" charset="2"/>
              </a:rPr>
              <a:t> He + energy</a:t>
            </a:r>
          </a:p>
          <a:p>
            <a:pPr marL="0" indent="0" algn="ctr">
              <a:buNone/>
            </a:pPr>
            <a:endParaRPr lang="en-US" sz="4800" b="1" dirty="0">
              <a:sym typeface="Wingdings" pitchFamily="2" charset="2"/>
            </a:endParaRPr>
          </a:p>
          <a:p>
            <a:pPr marL="0" indent="0" algn="ctr">
              <a:buNone/>
            </a:pPr>
            <a:r>
              <a:rPr lang="en-US" sz="4800" b="1" dirty="0" smtClean="0">
                <a:sym typeface="Wingdings" pitchFamily="2" charset="2"/>
              </a:rPr>
              <a:t> Two hydrogen </a:t>
            </a:r>
            <a:r>
              <a:rPr lang="en-US" sz="4800" b="1" dirty="0" smtClean="0">
                <a:sym typeface="Wingdings" pitchFamily="2" charset="2"/>
              </a:rPr>
              <a:t>atoms combine </a:t>
            </a:r>
            <a:r>
              <a:rPr lang="en-US" sz="4800" b="1" dirty="0" smtClean="0">
                <a:sym typeface="Wingdings" pitchFamily="2" charset="2"/>
              </a:rPr>
              <a:t>to make</a:t>
            </a:r>
            <a:r>
              <a:rPr lang="en-US" sz="4800" b="1" dirty="0" smtClean="0">
                <a:sym typeface="Wingdings" pitchFamily="2" charset="2"/>
              </a:rPr>
              <a:t> </a:t>
            </a:r>
            <a:r>
              <a:rPr lang="en-US" sz="4800" b="1" dirty="0" smtClean="0">
                <a:sym typeface="Wingdings" pitchFamily="2" charset="2"/>
              </a:rPr>
              <a:t>Helium and release ENERGY!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10616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Einstein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Einstein discovered that mass loss in a reaction can be converted into energy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sz="4400" dirty="0" smtClean="0"/>
              <a:t>E = mc</a:t>
            </a:r>
            <a:r>
              <a:rPr lang="en-US" sz="4400" baseline="30000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E = energy</a:t>
            </a:r>
          </a:p>
          <a:p>
            <a:pPr marL="0" indent="0">
              <a:buNone/>
            </a:pPr>
            <a:r>
              <a:rPr lang="en-US" dirty="0" smtClean="0"/>
              <a:t>m = mass</a:t>
            </a:r>
          </a:p>
          <a:p>
            <a:pPr marL="0" indent="0">
              <a:buNone/>
            </a:pPr>
            <a:r>
              <a:rPr lang="en-US" dirty="0" smtClean="0"/>
              <a:t>c = the speed of light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upload.wikimedia.org/wikipedia/commons/thumb/d/d3/Albert_Einstein_Head.jpg/220px-Albert_Einstein_He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33600"/>
            <a:ext cx="3124200" cy="4061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89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Aha </a:t>
            </a:r>
            <a:r>
              <a:rPr lang="en-US" dirty="0" smtClean="0"/>
              <a:t>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Answer the Aha Question on page 45: “What role does energy play in our world?” using the words: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-Sun</a:t>
            </a:r>
          </a:p>
          <a:p>
            <a:pPr marL="0" indent="0">
              <a:buNone/>
            </a:pPr>
            <a:r>
              <a:rPr lang="en-US" sz="3600" dirty="0" smtClean="0"/>
              <a:t>	- Fusion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- Hydrogen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- Helium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6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it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 page 48 of ISN:</a:t>
            </a:r>
          </a:p>
          <a:p>
            <a:r>
              <a:rPr lang="en-US" dirty="0" smtClean="0"/>
              <a:t>Pick clock question 1, 9 OR 11 to complete with your new knowledge about how the Sun gives us energy. Talk about FUSION!</a:t>
            </a:r>
          </a:p>
        </p:txBody>
      </p:sp>
    </p:spTree>
    <p:extLst>
      <p:ext uri="{BB962C8B-B14F-4D97-AF65-F5344CB8AC3E}">
        <p14:creationId xmlns:p14="http://schemas.microsoft.com/office/powerpoint/2010/main" val="246011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Sun – A Day Star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800600"/>
          </a:xfrm>
        </p:spPr>
        <p:txBody>
          <a:bodyPr/>
          <a:lstStyle/>
          <a:p>
            <a:r>
              <a:rPr lang="en-US" dirty="0" smtClean="0"/>
              <a:t>Why is the sun a </a:t>
            </a:r>
            <a:r>
              <a:rPr lang="en-US" b="1" dirty="0" smtClean="0"/>
              <a:t>DAY STAR?</a:t>
            </a:r>
          </a:p>
          <a:p>
            <a:endParaRPr lang="en-US" dirty="0" smtClean="0"/>
          </a:p>
          <a:p>
            <a:r>
              <a:rPr lang="en-US" dirty="0" smtClean="0"/>
              <a:t>Formed </a:t>
            </a:r>
            <a:r>
              <a:rPr lang="en-US" dirty="0" smtClean="0"/>
              <a:t>4.5 </a:t>
            </a:r>
            <a:r>
              <a:rPr lang="en-US" dirty="0" smtClean="0"/>
              <a:t>billion years ago – the same time as Earth!</a:t>
            </a:r>
          </a:p>
          <a:p>
            <a:r>
              <a:rPr lang="en-US" dirty="0" smtClean="0"/>
              <a:t>The sun is made up of Helium (He) and Hydrogen (H) gasses.</a:t>
            </a:r>
          </a:p>
          <a:p>
            <a:endParaRPr lang="en-US" dirty="0"/>
          </a:p>
        </p:txBody>
      </p:sp>
      <p:pic>
        <p:nvPicPr>
          <p:cNvPr id="4098" name="Picture 2" descr="Stars Q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09800"/>
            <a:ext cx="30861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94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164579"/>
            <a:ext cx="5486400" cy="365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Sun’s 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739" y="1219200"/>
            <a:ext cx="8229600" cy="4525963"/>
          </a:xfrm>
        </p:spPr>
        <p:txBody>
          <a:bodyPr/>
          <a:lstStyle/>
          <a:p>
            <a:r>
              <a:rPr lang="en-US" dirty="0" smtClean="0"/>
              <a:t>Energy is generated in the core of the sun and travels outward through the </a:t>
            </a:r>
            <a:r>
              <a:rPr lang="en-US" b="1" dirty="0" smtClean="0"/>
              <a:t>convection zone </a:t>
            </a:r>
            <a:r>
              <a:rPr lang="en-US" dirty="0" smtClean="0"/>
              <a:t>and </a:t>
            </a:r>
            <a:r>
              <a:rPr lang="en-US" b="1" dirty="0" smtClean="0"/>
              <a:t>radiation zone</a:t>
            </a:r>
            <a:endParaRPr lang="en-US" b="1" u="sng" dirty="0" smtClean="0"/>
          </a:p>
          <a:p>
            <a:r>
              <a:rPr lang="en-US" b="1" u="sng" dirty="0" smtClean="0"/>
              <a:t>Photons</a:t>
            </a:r>
            <a:r>
              <a:rPr lang="en-US" u="sng" dirty="0" smtClean="0"/>
              <a:t>: </a:t>
            </a:r>
            <a:r>
              <a:rPr lang="en-US" dirty="0" smtClean="0"/>
              <a:t>Charged particles of light</a:t>
            </a:r>
          </a:p>
          <a:p>
            <a:pPr marL="0" indent="0">
              <a:buNone/>
            </a:pPr>
            <a:endParaRPr lang="en-US" b="1" u="sng" dirty="0" smtClean="0"/>
          </a:p>
        </p:txBody>
      </p:sp>
      <p:sp>
        <p:nvSpPr>
          <p:cNvPr id="6" name="AutoShape 2" descr="http://upload.wikimedia.org/wikipedia/commons/d/d4/Sun_poste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http://upload.wikimedia.org/wikipedia/commons/d/d4/Sun_poster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atest_512_45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127" y="1295400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Sunspots</a:t>
            </a:r>
          </a:p>
          <a:p>
            <a:pPr lvl="1"/>
            <a:r>
              <a:rPr lang="en-US" dirty="0" smtClean="0"/>
              <a:t>Cooler areas on the surface of the Sun</a:t>
            </a:r>
          </a:p>
          <a:p>
            <a:pPr lvl="1"/>
            <a:r>
              <a:rPr lang="en-US" dirty="0" smtClean="0"/>
              <a:t>Observed by </a:t>
            </a:r>
            <a:r>
              <a:rPr lang="en-US" dirty="0"/>
              <a:t>G</a:t>
            </a:r>
            <a:r>
              <a:rPr lang="en-US" dirty="0" smtClean="0"/>
              <a:t>alileo </a:t>
            </a:r>
            <a:r>
              <a:rPr lang="en-US" dirty="0"/>
              <a:t>G</a:t>
            </a:r>
            <a:r>
              <a:rPr lang="en-US" dirty="0" smtClean="0"/>
              <a:t>alilei</a:t>
            </a:r>
          </a:p>
          <a:p>
            <a:pPr lvl="1"/>
            <a:r>
              <a:rPr lang="en-US" dirty="0" smtClean="0"/>
              <a:t>Helped scientists discover that the Sun rotates</a:t>
            </a:r>
          </a:p>
          <a:p>
            <a:pPr lvl="1"/>
            <a:r>
              <a:rPr lang="en-US" dirty="0" smtClean="0"/>
              <a:t>Cycles every 10-11 years (last one in 2012).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2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Flares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/>
              <a:t>Solar </a:t>
            </a:r>
            <a:r>
              <a:rPr lang="en-US" u="sng" dirty="0" smtClean="0"/>
              <a:t>flares</a:t>
            </a:r>
            <a:r>
              <a:rPr lang="en-US" dirty="0" smtClean="0"/>
              <a:t>: violent eruptions of </a:t>
            </a:r>
            <a:r>
              <a:rPr lang="en-US" dirty="0" smtClean="0"/>
              <a:t>gas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Coronal Mass Ejections (CMES): electrically charged gas is ejected from the corona</a:t>
            </a:r>
          </a:p>
          <a:p>
            <a:pPr lvl="1"/>
            <a:r>
              <a:rPr lang="en-US" dirty="0" smtClean="0"/>
              <a:t>Can interfere with satellites on Earth</a:t>
            </a:r>
          </a:p>
          <a:p>
            <a:pPr lvl="1"/>
            <a:r>
              <a:rPr lang="en-US" dirty="0" smtClean="0"/>
              <a:t>Disrupts cell service and plane navigation</a:t>
            </a:r>
          </a:p>
          <a:p>
            <a:pPr lvl="1"/>
            <a:r>
              <a:rPr lang="en-US" dirty="0" smtClean="0"/>
              <a:t>Can cause auroras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53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Aurora Borealis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http://video.nationalgeographic.com/video/news/environment-news/norway-aurora-borealis-vin/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31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How </a:t>
            </a:r>
            <a:r>
              <a:rPr lang="en-US" b="1" u="sng" dirty="0" smtClean="0"/>
              <a:t>does the Sun Shine?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To understand something as large as the sun….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…..we have to start very, very small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What can you think of that has a smaller object inside of another? 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http://htwins.net/scale2/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5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Atoms</a:t>
            </a:r>
            <a:r>
              <a:rPr lang="en-US" dirty="0" smtClean="0"/>
              <a:t> are the building blocks of </a:t>
            </a:r>
            <a:r>
              <a:rPr lang="en-US" b="1" dirty="0" smtClean="0"/>
              <a:t>matter </a:t>
            </a:r>
            <a:r>
              <a:rPr lang="en-US" dirty="0" smtClean="0"/>
              <a:t>(anything </a:t>
            </a:r>
            <a:r>
              <a:rPr lang="en-US" dirty="0" smtClean="0"/>
              <a:t>that takes up space)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They contain:</a:t>
            </a:r>
          </a:p>
          <a:p>
            <a:pPr lvl="1"/>
            <a:r>
              <a:rPr lang="en-US" dirty="0" smtClean="0"/>
              <a:t>A proton – </a:t>
            </a:r>
            <a:r>
              <a:rPr lang="en-US" dirty="0" smtClean="0"/>
              <a:t> a particle with positive charge</a:t>
            </a:r>
            <a:endParaRPr lang="en-US" dirty="0" smtClean="0"/>
          </a:p>
          <a:p>
            <a:pPr lvl="1"/>
            <a:r>
              <a:rPr lang="en-US" dirty="0" smtClean="0"/>
              <a:t>A neutron – </a:t>
            </a:r>
            <a:r>
              <a:rPr lang="en-US" dirty="0" smtClean="0"/>
              <a:t>no</a:t>
            </a:r>
            <a:r>
              <a:rPr lang="en-US" dirty="0" smtClean="0"/>
              <a:t> </a:t>
            </a:r>
            <a:r>
              <a:rPr lang="en-US" dirty="0" smtClean="0"/>
              <a:t>charge</a:t>
            </a:r>
          </a:p>
          <a:p>
            <a:pPr lvl="1"/>
            <a:r>
              <a:rPr lang="en-US" dirty="0" smtClean="0"/>
              <a:t>An electron – </a:t>
            </a:r>
            <a:r>
              <a:rPr lang="en-US" dirty="0" smtClean="0"/>
              <a:t>a </a:t>
            </a:r>
            <a:r>
              <a:rPr lang="en-US" dirty="0" smtClean="0"/>
              <a:t>particle with a negative charge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82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Atoms of the same kind (same number of protons) are called </a:t>
            </a:r>
            <a:r>
              <a:rPr lang="en-US" b="1" u="sng" dirty="0" smtClean="0"/>
              <a:t>elements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There are 118 elements on the periodic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2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388</Words>
  <Application>Microsoft Office PowerPoint</Application>
  <PresentationFormat>On-screen Show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Page 49: How does the sun “make” energy?</vt:lpstr>
      <vt:lpstr>Our Sun – A Day Star</vt:lpstr>
      <vt:lpstr>The Sun’s Layers</vt:lpstr>
      <vt:lpstr>Surface Features</vt:lpstr>
      <vt:lpstr>Solar Flares</vt:lpstr>
      <vt:lpstr>Aurora Borealis</vt:lpstr>
      <vt:lpstr>How does the Sun Shine?</vt:lpstr>
      <vt:lpstr>Atoms</vt:lpstr>
      <vt:lpstr>Elements</vt:lpstr>
      <vt:lpstr>Atoms can combine</vt:lpstr>
      <vt:lpstr>Chemical reactions</vt:lpstr>
      <vt:lpstr>The Sun’s Energy comes from Fusion</vt:lpstr>
      <vt:lpstr>Fusion in the Sun</vt:lpstr>
      <vt:lpstr>Einstein</vt:lpstr>
      <vt:lpstr>Aha Connection</vt:lpstr>
      <vt:lpstr>Put it together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Sun – Our Day Star</dc:title>
  <dc:creator>Danielle</dc:creator>
  <cp:lastModifiedBy>Danielle</cp:lastModifiedBy>
  <cp:revision>24</cp:revision>
  <dcterms:created xsi:type="dcterms:W3CDTF">2013-09-30T00:44:35Z</dcterms:created>
  <dcterms:modified xsi:type="dcterms:W3CDTF">2014-10-02T19:03:22Z</dcterms:modified>
</cp:coreProperties>
</file>